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808" r:id="rId9"/>
    <p:sldId id="652" r:id="rId10"/>
    <p:sldId id="718" r:id="rId11"/>
    <p:sldId id="809" r:id="rId12"/>
    <p:sldId id="811" r:id="rId13"/>
    <p:sldId id="725" r:id="rId14"/>
    <p:sldId id="810" r:id="rId15"/>
    <p:sldId id="812" r:id="rId16"/>
    <p:sldId id="805" r:id="rId17"/>
    <p:sldId id="785" r:id="rId18"/>
    <p:sldId id="677" r:id="rId19"/>
    <p:sldId id="678" r:id="rId20"/>
    <p:sldId id="719" r:id="rId21"/>
    <p:sldId id="734" r:id="rId22"/>
    <p:sldId id="798" r:id="rId23"/>
    <p:sldId id="799" r:id="rId24"/>
    <p:sldId id="764" r:id="rId25"/>
    <p:sldId id="807" r:id="rId26"/>
    <p:sldId id="806" r:id="rId27"/>
    <p:sldId id="800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>
        <p:scale>
          <a:sx n="125" d="100"/>
          <a:sy n="125" d="100"/>
        </p:scale>
        <p:origin x="77" y="-9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10/02/2025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2/10/2025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2/10/2025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98-023-33866-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4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200" b="1" dirty="0"/>
                  <a:t>Cross-correlation</a:t>
                </a:r>
                <a:r>
                  <a:rPr lang="en-GB" sz="1200" dirty="0"/>
                  <a:t> </a:t>
                </a:r>
                <a:r>
                  <a:rPr lang="en-GB" sz="1200" b="1" dirty="0"/>
                  <a:t>signal</a:t>
                </a:r>
                <a:r>
                  <a:rPr lang="en-GB" sz="1200" dirty="0"/>
                  <a:t> was computed:</a:t>
                </a:r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marL="0" indent="0">
                  <a:buNone/>
                </a:pPr>
                <a:r>
                  <a:rPr lang="en-GB" sz="1200" dirty="0"/>
                  <a:t>Where both </a:t>
                </a:r>
                <a:r>
                  <a:rPr lang="en-GB" sz="1200" b="1" dirty="0"/>
                  <a:t>roving trace and template were normalised.</a:t>
                </a:r>
                <a:endParaRPr lang="en-GB" sz="1200" dirty="0"/>
              </a:p>
              <a:p>
                <a:pPr marL="0" indent="0">
                  <a:buNone/>
                </a:pPr>
                <a:endParaRPr lang="en-GB" sz="900" dirty="0"/>
              </a:p>
              <a:p>
                <a:pPr>
                  <a:buFont typeface="+mj-lt"/>
                  <a:buAutoNum type="arabicPeriod"/>
                </a:pPr>
                <a:endParaRPr lang="en-GB" sz="400" dirty="0"/>
              </a:p>
              <a:p>
                <a:pPr marL="0" indent="0">
                  <a:buNone/>
                </a:pPr>
                <a:endParaRPr lang="en-GB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blipFill>
                <a:blip r:embed="rId3"/>
                <a:stretch>
                  <a:fillRect l="-319" t="-87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225933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4817" y="2259330"/>
            <a:ext cx="4073485" cy="3055114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E.g., </a:t>
            </a:r>
            <a:r>
              <a:rPr lang="en-GB" sz="1400" dirty="0">
                <a:solidFill>
                  <a:schemeClr val="tx1"/>
                </a:solidFill>
              </a:rPr>
              <a:t>indifferent signals have simple and biphasic shape, while effective ones have complex and multiphasic shapes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7" y="1493781"/>
            <a:ext cx="4053841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For each template the following features were defined directly onto the cross-correlation signal:</a:t>
            </a:r>
          </a:p>
          <a:p>
            <a:r>
              <a:rPr lang="en-GB" sz="1600" dirty="0"/>
              <a:t>Maximum value</a:t>
            </a:r>
          </a:p>
          <a:p>
            <a:r>
              <a:rPr lang="en-GB" sz="1600" dirty="0"/>
              <a:t>Maximum time position</a:t>
            </a:r>
          </a:p>
          <a:p>
            <a:r>
              <a:rPr lang="en-GB" sz="1600" dirty="0"/>
              <a:t>Energy of cross correlated signal</a:t>
            </a:r>
            <a:endParaRPr lang="en-GB" sz="1400" dirty="0"/>
          </a:p>
          <a:p>
            <a:pPr marL="0" indent="0">
              <a:buNone/>
            </a:pPr>
            <a:endParaRPr lang="en-GB" sz="1050" dirty="0"/>
          </a:p>
          <a:p>
            <a:pPr>
              <a:buFont typeface="+mj-lt"/>
              <a:buAutoNum type="arabicPeriod"/>
            </a:pPr>
            <a:endParaRPr lang="en-GB" sz="600" dirty="0"/>
          </a:p>
          <a:p>
            <a:pPr marL="0" indent="0">
              <a:buNone/>
            </a:pPr>
            <a:endParaRPr lang="en-GB" sz="160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Cross correlation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dirty="0"/>
                  <a:t>The aim of the analysis is </a:t>
                </a:r>
                <a:r>
                  <a:rPr lang="en-GB" sz="1400" b="1" dirty="0"/>
                  <a:t>finding if signals have different time-frequency behaviours across classes</a:t>
                </a:r>
                <a:r>
                  <a:rPr lang="en-GB" sz="14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400" b="1" dirty="0"/>
                  <a:t>STFT is defined </a:t>
                </a:r>
                <a:r>
                  <a:rPr lang="en-GB" sz="1400" dirty="0"/>
                  <a:t>as: 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  <a:p>
                <a:pPr marL="0" indent="0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4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4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400" dirty="0">
                    <a:solidFill>
                      <a:schemeClr val="tx1"/>
                    </a:solidFill>
                  </a:rPr>
                  <a:t>.</a:t>
                </a:r>
                <a:endParaRPr lang="en-GB" sz="140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blipFill>
                <a:blip r:embed="rId3"/>
                <a:stretch>
                  <a:fillRect l="-430" t="-1057" r="-71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1" y="1470463"/>
            <a:ext cx="4245865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/>
              <a:t>Power</a:t>
            </a:r>
            <a:r>
              <a:rPr lang="en-GB" sz="1400" dirty="0"/>
              <a:t> </a:t>
            </a:r>
            <a:r>
              <a:rPr lang="en-GB" sz="1400" b="1" dirty="0"/>
              <a:t>features</a:t>
            </a:r>
            <a:r>
              <a:rPr lang="en-GB" sz="1400" dirty="0"/>
              <a:t> were defined dividing each active area detected into three sub-bands:</a:t>
            </a:r>
          </a:p>
          <a:p>
            <a:r>
              <a:rPr lang="en-GB" sz="1400" b="1" dirty="0">
                <a:solidFill>
                  <a:srgbClr val="002060"/>
                </a:solidFill>
              </a:rPr>
              <a:t>low frequency </a:t>
            </a:r>
            <a:r>
              <a:rPr lang="en-GB" sz="1400" dirty="0">
                <a:solidFill>
                  <a:srgbClr val="002060"/>
                </a:solidFill>
              </a:rPr>
              <a:t>sub-band: </a:t>
            </a:r>
            <a:r>
              <a:rPr lang="en-GB" sz="1400" b="1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medium frequency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</a:rPr>
              <a:t>sub-band: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400" b="1" dirty="0">
                <a:solidFill>
                  <a:srgbClr val="FF0000"/>
                </a:solidFill>
              </a:rPr>
              <a:t>high frequency </a:t>
            </a:r>
            <a:r>
              <a:rPr lang="en-GB" sz="1400" dirty="0">
                <a:solidFill>
                  <a:srgbClr val="FF0000"/>
                </a:solidFill>
              </a:rPr>
              <a:t>sub-band: </a:t>
            </a:r>
            <a:r>
              <a:rPr lang="en-GB" sz="1400" b="1" dirty="0">
                <a:solidFill>
                  <a:srgbClr val="FF0000"/>
                </a:solidFill>
              </a:rPr>
              <a:t>150-350 Hz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for each active area and into each sub-band the following features were defined:</a:t>
            </a:r>
          </a:p>
          <a:p>
            <a:r>
              <a:rPr lang="en-GB" sz="1400" dirty="0"/>
              <a:t>Average power (average of pixels)</a:t>
            </a:r>
          </a:p>
          <a:p>
            <a:r>
              <a:rPr lang="en-GB" sz="1400" dirty="0"/>
              <a:t>Maximum power (maximum pixel value)</a:t>
            </a:r>
          </a:p>
          <a:p>
            <a:r>
              <a:rPr lang="en-GB" sz="1400" dirty="0"/>
              <a:t>Minium power (minimum pixel value)</a:t>
            </a:r>
          </a:p>
          <a:p>
            <a:r>
              <a:rPr lang="en-GB" sz="1400" dirty="0"/>
              <a:t>Standard deviation of power values (pixels)</a:t>
            </a:r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r>
              <a:rPr lang="en-US" sz="1600" dirty="0"/>
              <a:t>Literature inspired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87 features, a dataset of 56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558" y="1429612"/>
            <a:ext cx="5332188" cy="484317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096000" y="1458639"/>
            <a:ext cx="1605915" cy="163203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7701915" y="3090673"/>
            <a:ext cx="325755" cy="33832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8027670" y="3429000"/>
            <a:ext cx="2305050" cy="22860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294F63C-874E-7B37-72E0-8D4D99F3FD1B}"/>
              </a:ext>
            </a:extLst>
          </p:cNvPr>
          <p:cNvSpPr/>
          <p:nvPr/>
        </p:nvSpPr>
        <p:spPr>
          <a:xfrm>
            <a:off x="10332720" y="5715000"/>
            <a:ext cx="96520" cy="12609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Comments on confusion matrix and metrics:</a:t>
            </a:r>
          </a:p>
          <a:p>
            <a:r>
              <a:rPr lang="en-US" sz="1050" dirty="0"/>
              <a:t>Indifferent signals have good performance</a:t>
            </a:r>
          </a:p>
          <a:p>
            <a:r>
              <a:rPr lang="en-US" sz="1050" dirty="0"/>
              <a:t>Effective signals suffer of bad precision and low recall</a:t>
            </a:r>
          </a:p>
          <a:p>
            <a:r>
              <a:rPr lang="en-US" sz="1050" dirty="0"/>
              <a:t>Dangerous signals suffer of both low precision and recall</a:t>
            </a:r>
          </a:p>
          <a:p>
            <a:endParaRPr lang="en-US" sz="1050" dirty="0"/>
          </a:p>
          <a:p>
            <a:r>
              <a:rPr lang="en-US" sz="1050" dirty="0"/>
              <a:t>9 dangerous signals classified as effective (very critical scenario)</a:t>
            </a:r>
          </a:p>
          <a:p>
            <a:r>
              <a:rPr lang="en-US" sz="1050" dirty="0"/>
              <a:t>70 effective signals recognized as indifferent (risky scenario)</a:t>
            </a:r>
          </a:p>
          <a:p>
            <a:r>
              <a:rPr lang="en-US" sz="1050" dirty="0"/>
              <a:t>51 indifferent signals recognized as dangerous (acceptable scenario) </a:t>
            </a:r>
          </a:p>
          <a:p>
            <a:r>
              <a:rPr lang="en-US" sz="1050" dirty="0"/>
              <a:t>21 dangerous signals classified as indifferent (risky scenario)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Cross entropy impurity measure</a:t>
            </a:r>
          </a:p>
          <a:p>
            <a:r>
              <a:rPr lang="en-US" sz="1100" i="1" dirty="0"/>
              <a:t>Depth tuned on weighted f1-score</a:t>
            </a:r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Despite the good number of effective and dangerous signals correctly identified, there are: </a:t>
            </a:r>
          </a:p>
          <a:p>
            <a:pPr lvl="1"/>
            <a:r>
              <a:rPr lang="en-US" sz="1200" dirty="0"/>
              <a:t>8 dangerous signals recognized as effective (unacceptable) </a:t>
            </a:r>
          </a:p>
          <a:p>
            <a:pPr lvl="1"/>
            <a:r>
              <a:rPr lang="en-US" sz="1200" dirty="0"/>
              <a:t>175 effective signals predicted as indifferent (as done by the knowledge-based classifier)</a:t>
            </a:r>
          </a:p>
          <a:p>
            <a:pPr lvl="1"/>
            <a:r>
              <a:rPr lang="en-US" sz="1200" dirty="0"/>
              <a:t>71 dangerous signals recognized as indifferent (acceptable)</a:t>
            </a:r>
          </a:p>
          <a:p>
            <a:pPr lvl="1"/>
            <a:r>
              <a:rPr lang="en-US" sz="1200" dirty="0"/>
              <a:t>20 indifferent signals recognized as dangerous (risky)</a:t>
            </a:r>
          </a:p>
          <a:p>
            <a:pPr lvl="1"/>
            <a:endParaRPr lang="en-US" sz="900" dirty="0"/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Performance overall improves:</a:t>
            </a:r>
          </a:p>
          <a:p>
            <a:pPr lvl="1"/>
            <a:r>
              <a:rPr lang="en-US" sz="1200" dirty="0"/>
              <a:t>Highest f1-score levels</a:t>
            </a:r>
          </a:p>
          <a:p>
            <a:pPr lvl="1"/>
            <a:r>
              <a:rPr lang="en-US" sz="1200" dirty="0"/>
              <a:t>Still a considerable number of misclassified signals into each class</a:t>
            </a:r>
          </a:p>
          <a:p>
            <a:r>
              <a:rPr lang="en-US" sz="1200" dirty="0"/>
              <a:t>Lowest number of dangerous signals classified as effective</a:t>
            </a:r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</a:t>
            </a:r>
            <a:r>
              <a:rPr lang="en-US" sz="3600" dirty="0" err="1"/>
              <a:t>perfomance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8" y="2134747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3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75816" y="4423260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6" r="17456" b="18018"/>
          <a:stretch/>
        </p:blipFill>
        <p:spPr>
          <a:xfrm>
            <a:off x="6489926" y="4417712"/>
            <a:ext cx="2292750" cy="1037587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4" y="2137542"/>
            <a:ext cx="2890427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11020" b="20655"/>
          <a:stretch/>
        </p:blipFill>
        <p:spPr>
          <a:xfrm>
            <a:off x="9315431" y="4407385"/>
            <a:ext cx="2405993" cy="1010069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884B978-18C5-2885-0B4A-2D1961FF7223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A296E8-1AE8-8C3C-D408-6140BAF5AC5F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3D77E3-278D-A923-AA3D-1F1D6E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134AF1-9C12-4F00-B904-B921AFCB4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DA5117-A75B-96A3-AF94-9172A1E06A73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8D294D-A62D-38B6-26E5-8F8B2580A173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1C4EFDD-6F04-3B46-8F1E-0E3D3B41D602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C3B4C0-AF1F-4CFB-6226-554CABCBB706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9728616-2C82-4AA5-314A-64BD72C26E72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2B82B43-08A5-0105-B681-1768658E3A4D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06729E-68E2-82CE-E3FD-ADA7DAFEEBC8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1E0FBB-9BEB-9B6F-C85D-39CE4B25733C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233A8F7-C310-00AD-C1A7-16713AF7096C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CF0E20D-8307-CF99-AA2E-70F2A3339CF7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8467148-F00F-D04E-16F6-19CC5F1C3EE4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00E652-A4C0-946E-A093-FEF5BB5A7BED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D7A2D96-C382-951A-A224-9F4FD96FC9AC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69134-2DD0-36ED-ED36-021060FB63A5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3BF42F2-6054-47B7-7878-1B89EDC67885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F0EDB6-26FD-A049-38D1-43AB862ABEE2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80DF063-3B66-C4E7-E010-54E5674267B0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3AA5304-64D5-2FD9-69AC-AB16B3988A2B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1FAE4D8-5488-5E32-ED8D-1CBCAC053C45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2CEE186-694F-6AE9-6677-7C8891D3802E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20CB355-4CF8-FD14-B4E2-DE35BBB41530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0E2BB90-3A5E-5462-734A-27A26EE3D6FF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E088D8C-3567-57C9-A865-F9C7D2709BD2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A7283-0CA6-6822-59E7-FFD3CCC84E83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E672A1B-1BC4-528C-CAC2-4D46D2919305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D6ADF6F-6B50-ACFF-B4AA-2D99FB6D7292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75F14E76-81E7-F09C-1BDB-DCF971BBD41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5900C1FE-256D-82C2-E721-D632884D5FA1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87C157B-D7F7-E0CE-AF0F-50E49BC855E1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BFE23E3-5708-9FB0-A78D-2D04655FFE8B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40AE84-B992-1A92-DD1D-2994E0395A80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73F903A-8B2F-04DF-22EF-CDEDCE25859D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A55C347-F7D5-A011-A878-08E7D94D6FBE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17979F-B365-8182-7BD9-3ADDC84F0336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6382418-C59D-CDE4-8AEB-01D46EC9AFA2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D7CA55B-18E2-0B3C-985C-F3A9D58534AF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7B5C35-B363-8428-4D8F-CA415842F981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8F7F03D-40F1-EE7A-093E-4AE5A8249AA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5DFABD8-217F-AB5B-68F6-F83111B3B420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4C597F4-181C-5948-7627-C68C226610AF}"/>
              </a:ext>
            </a:extLst>
          </p:cNvPr>
          <p:cNvSpPr/>
          <p:nvPr/>
        </p:nvSpPr>
        <p:spPr>
          <a:xfrm>
            <a:off x="169434" y="597050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Other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071DBD9-64D9-0D8A-6731-5FFD6396F530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40F5923-A89C-3915-562B-D2E225BE47E7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75ADA5-61CC-434D-287C-3937AF59BA7F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2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052048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</a:t>
            </a:r>
            <a:r>
              <a:rPr lang="en-US" sz="1400" b="1" dirty="0"/>
              <a:t>four</a:t>
            </a:r>
            <a:r>
              <a:rPr lang="en-US" sz="1400" dirty="0"/>
              <a:t>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(time-frequency behavior):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r>
              <a:rPr lang="en-US" sz="1400" b="1" dirty="0"/>
              <a:t>Literature inspired features </a:t>
            </a:r>
            <a:r>
              <a:rPr lang="en-US" sz="1400" dirty="0"/>
              <a:t>(signal amplitude and fragmentation): these have the </a:t>
            </a:r>
            <a:r>
              <a:rPr lang="en-US" sz="1400" i="1" dirty="0"/>
              <a:t>lowest</a:t>
            </a:r>
            <a:r>
              <a:rPr lang="en-US" sz="1400" dirty="0"/>
              <a:t> </a:t>
            </a:r>
            <a:r>
              <a:rPr lang="en-US" sz="1400" i="1" dirty="0"/>
              <a:t>impact</a:t>
            </a:r>
            <a:r>
              <a:rPr lang="en-US" sz="1400" dirty="0"/>
              <a:t> on the classification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model, due to knowledge-based inherit linearity, does not improve considerably results obtained with the knowledge based classifier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5"/>
            <a:ext cx="2276783" cy="1121503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(subject 5)  and signals </a:t>
            </a:r>
            <a:r>
              <a:rPr lang="en-GB" sz="1200" b="1" dirty="0">
                <a:solidFill>
                  <a:schemeClr val="tx1"/>
                </a:solidFill>
              </a:rPr>
              <a:t>removal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5018025" y="2600226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5018025" y="4221756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5018025" y="5808008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" grpId="0" animBg="1"/>
      <p:bldP spid="7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694434" y="5009991"/>
            <a:ext cx="2444494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Literature inspired </a:t>
            </a:r>
            <a:r>
              <a:rPr lang="en-GB" sz="1600" b="1" noProof="0" dirty="0">
                <a:solidFill>
                  <a:schemeClr val="bg2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3143263" y="5367649"/>
            <a:ext cx="1546836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Maximum amplitude and signal fragmentation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107640" y="3227884"/>
            <a:ext cx="1591149" cy="1973065"/>
          </a:xfrm>
          <a:prstGeom prst="bentConnector3">
            <a:avLst>
              <a:gd name="adj1" fmla="val 996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57B48B4-2D00-449E-9AAD-ACF2D192385C}"/>
              </a:ext>
            </a:extLst>
          </p:cNvPr>
          <p:cNvSpPr txBox="1"/>
          <p:nvPr/>
        </p:nvSpPr>
        <p:spPr>
          <a:xfrm>
            <a:off x="537703" y="6362726"/>
            <a:ext cx="1084732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effectLst/>
              </a:rPr>
              <a:t>[1] G. Baldazzi, M. Orrù, G. Viola, e D. Pani, «Computer-</a:t>
            </a:r>
            <a:r>
              <a:rPr lang="it-IT" sz="1050" dirty="0" err="1">
                <a:effectLst/>
              </a:rPr>
              <a:t>aided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detection</a:t>
            </a:r>
            <a:r>
              <a:rPr lang="it-IT" sz="1050" dirty="0">
                <a:effectLst/>
              </a:rPr>
              <a:t> of </a:t>
            </a:r>
            <a:r>
              <a:rPr lang="it-IT" sz="1050" dirty="0" err="1">
                <a:effectLst/>
              </a:rPr>
              <a:t>arrhythmogenic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sites</a:t>
            </a:r>
            <a:r>
              <a:rPr lang="it-IT" sz="1050" dirty="0">
                <a:effectLst/>
              </a:rPr>
              <a:t> in post-</a:t>
            </a:r>
            <a:r>
              <a:rPr lang="it-IT" sz="1050" dirty="0" err="1">
                <a:effectLst/>
              </a:rPr>
              <a:t>ischemic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ventricular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tachycardia</a:t>
            </a:r>
            <a:r>
              <a:rPr lang="it-IT" sz="1050" dirty="0">
                <a:effectLst/>
              </a:rPr>
              <a:t>», </a:t>
            </a:r>
            <a:r>
              <a:rPr lang="it-IT" sz="1050" i="1" dirty="0">
                <a:effectLst/>
              </a:rPr>
              <a:t>Sci Rep</a:t>
            </a:r>
            <a:r>
              <a:rPr lang="it-IT" sz="1050" dirty="0">
                <a:effectLst/>
              </a:rPr>
              <a:t>, vol. 13, fasc. 1, p. 6906, apr. 2023, </a:t>
            </a:r>
            <a:r>
              <a:rPr lang="it-IT" sz="1050" dirty="0" err="1">
                <a:effectLst/>
              </a:rPr>
              <a:t>doi</a:t>
            </a:r>
            <a:r>
              <a:rPr lang="it-IT" sz="1050" dirty="0">
                <a:effectLst/>
              </a:rPr>
              <a:t>: </a:t>
            </a:r>
            <a:r>
              <a:rPr lang="it-IT" sz="1050" dirty="0">
                <a:effectLst/>
                <a:hlinkClick r:id="rId4"/>
              </a:rPr>
              <a:t>10.1038/s41598-023-33866-w</a:t>
            </a:r>
            <a:r>
              <a:rPr lang="it-IT" sz="105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6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b="0" dirty="0"/>
              </a:p>
              <a:p>
                <a:pPr marL="0" indent="0">
                  <a:buNone/>
                </a:pPr>
                <a:r>
                  <a:rPr lang="en-US" sz="1200" dirty="0"/>
                  <a:t>Where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200" dirty="0"/>
                  <a:t>The </a:t>
                </a:r>
                <a:r>
                  <a:rPr lang="en-US" sz="1200" b="1" dirty="0"/>
                  <a:t>proposed</a:t>
                </a:r>
                <a:r>
                  <a:rPr lang="en-US" sz="1200" dirty="0"/>
                  <a:t> </a:t>
                </a:r>
                <a:r>
                  <a:rPr lang="en-US" sz="1200" b="1" dirty="0"/>
                  <a:t>analysis</a:t>
                </a:r>
                <a:r>
                  <a:rPr lang="en-US" sz="1200" dirty="0"/>
                  <a:t> pipeline is made </a:t>
                </a:r>
                <a:r>
                  <a:rPr lang="en-US" sz="1200" b="1" dirty="0"/>
                  <a:t>of 3 main steps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1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2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200" b="1" dirty="0"/>
                  <a:t>Envelope derivative computing</a:t>
                </a:r>
                <a:r>
                  <a:rPr lang="en-US" sz="12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200" dirty="0"/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Derivative thresholding</a:t>
                </a:r>
                <a:r>
                  <a:rPr lang="en-GB" sz="120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Time thresholds of active areas definition</a:t>
                </a:r>
                <a:endParaRPr lang="en-GB" sz="1200" dirty="0"/>
              </a:p>
              <a:p>
                <a:pPr>
                  <a:buFont typeface="+mj-lt"/>
                  <a:buAutoNum type="arabicPeriod"/>
                </a:pPr>
                <a:endParaRPr lang="en-US" sz="4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blipFill>
                <a:blip r:embed="rId3"/>
                <a:stretch>
                  <a:fillRect l="-1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787613" y="1517904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Active area</a:t>
            </a:r>
            <a:r>
              <a:rPr lang="en-GB" sz="1600" dirty="0">
                <a:solidFill>
                  <a:schemeClr val="tx1"/>
                </a:solidFill>
              </a:rPr>
              <a:t>: portion of signal with electrical activity characterised by peaks presence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82" y="1605757"/>
            <a:ext cx="4957875" cy="4054379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couple of features</a:t>
            </a:r>
          </a:p>
          <a:p>
            <a:pPr marL="742950" lvl="1" indent="-285750"/>
            <a:r>
              <a:rPr lang="en-US" sz="1400" dirty="0"/>
              <a:t>Atrio to ventricular ratio, subdominant to dominant ratio…</a:t>
            </a:r>
          </a:p>
          <a:p>
            <a:pPr>
              <a:buFont typeface="+mj-lt"/>
              <a:buAutoNum type="arabicPeriod"/>
            </a:pPr>
            <a:endParaRPr lang="en-US" sz="6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671811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66E3474-D0D6-B582-BF39-B5AA8A29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47812EDA-B751-9499-7BA9-457EEBFF000A}"/>
              </a:ext>
            </a:extLst>
          </p:cNvPr>
          <p:cNvSpPr/>
          <p:nvPr/>
        </p:nvSpPr>
        <p:spPr>
          <a:xfrm>
            <a:off x="8011668" y="3326300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87439FE-DBAA-8742-1303-BF2A1870A628}"/>
              </a:ext>
            </a:extLst>
          </p:cNvPr>
          <p:cNvSpPr/>
          <p:nvPr/>
        </p:nvSpPr>
        <p:spPr>
          <a:xfrm>
            <a:off x="8464529" y="393154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0057F7C-6850-631D-B205-07E46321E1F9}"/>
              </a:ext>
            </a:extLst>
          </p:cNvPr>
          <p:cNvSpPr/>
          <p:nvPr/>
        </p:nvSpPr>
        <p:spPr>
          <a:xfrm>
            <a:off x="9002808" y="271053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650240" y="2148840"/>
            <a:ext cx="65024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2133874" y="2481580"/>
            <a:ext cx="457035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650240" y="3987278"/>
            <a:ext cx="68326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Subdominant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Minor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7284</TotalTime>
  <Words>1637</Words>
  <Application>Microsoft Office PowerPoint</Application>
  <PresentationFormat>Widescreen</PresentationFormat>
  <Paragraphs>320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definition</vt:lpstr>
      <vt:lpstr>Envelope features</vt:lpstr>
      <vt:lpstr>Envelope feature extraction: examples of features</vt:lpstr>
      <vt:lpstr>Template matching definition </vt:lpstr>
      <vt:lpstr>Template matching features </vt:lpstr>
      <vt:lpstr>TM feature extraction: examples of features</vt:lpstr>
      <vt:lpstr>STFT definition</vt:lpstr>
      <vt:lpstr>STFT features definition</vt:lpstr>
      <vt:lpstr>STFT feature extraction: examples of features</vt:lpstr>
      <vt:lpstr>Outline </vt:lpstr>
      <vt:lpstr>Feature correlation analysis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comparison: perfomance</vt:lpstr>
      <vt:lpstr>Model comparison: feature importance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206</cp:revision>
  <dcterms:created xsi:type="dcterms:W3CDTF">2024-05-22T12:11:36Z</dcterms:created>
  <dcterms:modified xsi:type="dcterms:W3CDTF">2025-02-10T09:49:13Z</dcterms:modified>
</cp:coreProperties>
</file>